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1"/>
  </p:notesMasterIdLst>
  <p:handoutMasterIdLst>
    <p:handoutMasterId r:id="rId12"/>
  </p:handoutMasterIdLst>
  <p:sldIdLst>
    <p:sldId id="257" r:id="rId5"/>
    <p:sldId id="268" r:id="rId6"/>
    <p:sldId id="270" r:id="rId7"/>
    <p:sldId id="271" r:id="rId8"/>
    <p:sldId id="272" r:id="rId9"/>
    <p:sldId id="269" r:id="rId10"/>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0D1C"/>
    <a:srgbClr val="050A16"/>
    <a:srgbClr val="394404"/>
    <a:srgbClr val="5F6F0F"/>
    <a:srgbClr val="718412"/>
    <a:srgbClr val="65741A"/>
    <a:srgbClr val="70811D"/>
    <a:srgbClr val="7B8D1F"/>
    <a:srgbClr val="839721"/>
    <a:srgbClr val="95AB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p:cViewPr varScale="1">
        <p:scale>
          <a:sx n="108" d="100"/>
          <a:sy n="108" d="100"/>
        </p:scale>
        <p:origin x="654" y="10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12/6/2022</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media1.mp4>
</file>

<file path=ppt/media/media2.mp4>
</file>

<file path=ppt/media/media3.mp4>
</file>

<file path=ppt/media/media4.mp4>
</file>

<file path=ppt/media/media5.m4a>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12/6/2022</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Immune response is important to understand and modulate to maximize healing and minimize patient suffering.  Rejections are most common in the immediate aftermath of the transplantation.  It can be measured with white blood cell count, which should be kept to a typical level.  Biocompatibility is also critical to evaluation of the performance of corneal transplants.  These transplants must mimic natural corneas as closely as possible in order to be an effective intervention.  Therefore thickness should also be considered.  The eyelid must be able to comfortably close around the transplant.  This has historically been a big challenge for artificial corneas because they also need to maintain mechanical properties like flexibility, which is most commonly evaluated with Young’s Modulus.  Transparency is, of course, critical, and can be evaluated with a transmittance test.  Natural corneas allow visible light to pass through freely while minimizing ultraviolet light transmittance.  Finally, the cost of this intervention should be similar to the cost of a conventional cornea transplantation from a cadaver donor.  Cadaver donor corneas are still considered the gold standard, so the specific values for each of these criteria are set by a cadaver cornea.</a:t>
            </a:r>
          </a:p>
        </p:txBody>
      </p:sp>
      <p:sp>
        <p:nvSpPr>
          <p:cNvPr id="4" name="Slide Number Placeholder 3"/>
          <p:cNvSpPr>
            <a:spLocks noGrp="1"/>
          </p:cNvSpPr>
          <p:nvPr>
            <p:ph type="sldNum" sz="quarter" idx="5"/>
          </p:nvPr>
        </p:nvSpPr>
        <p:spPr/>
        <p:txBody>
          <a:bodyPr/>
          <a:lstStyle/>
          <a:p>
            <a:fld id="{3EBA5BD7-F043-4D1B-AA17-CD412FC534DE}" type="slidenum">
              <a:rPr lang="en-US" smtClean="0"/>
              <a:t>3</a:t>
            </a:fld>
            <a:endParaRPr lang="en-US"/>
          </a:p>
        </p:txBody>
      </p:sp>
    </p:spTree>
    <p:extLst>
      <p:ext uri="{BB962C8B-B14F-4D97-AF65-F5344CB8AC3E}">
        <p14:creationId xmlns:p14="http://schemas.microsoft.com/office/powerpoint/2010/main" val="448779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solution is a synthetic hydrogel keratoprosthetics called BIOKOP I, shown implanted in a patient on the right.  This solution is composed of a transparent core and white microporous skirt for </a:t>
            </a:r>
            <a:r>
              <a:rPr lang="en-US" dirty="0" err="1"/>
              <a:t>biointegreation</a:t>
            </a:r>
            <a:r>
              <a:rPr lang="en-US" dirty="0"/>
              <a:t>.  This was one of the first in situ-forming implants used, and while it showed excellent optical and mechanical properties, it came with its problems.  High inflammatory and immune responses resulted in shifting of the implant, vascularization, and corneal ulcers or melting were the most common nonideal responses observed.  </a:t>
            </a:r>
          </a:p>
        </p:txBody>
      </p:sp>
      <p:sp>
        <p:nvSpPr>
          <p:cNvPr id="4" name="Slide Number Placeholder 3"/>
          <p:cNvSpPr>
            <a:spLocks noGrp="1"/>
          </p:cNvSpPr>
          <p:nvPr>
            <p:ph type="sldNum" sz="quarter" idx="5"/>
          </p:nvPr>
        </p:nvSpPr>
        <p:spPr/>
        <p:txBody>
          <a:bodyPr/>
          <a:lstStyle/>
          <a:p>
            <a:fld id="{3EBA5BD7-F043-4D1B-AA17-CD412FC534DE}" type="slidenum">
              <a:rPr lang="en-US" smtClean="0"/>
              <a:t>4</a:t>
            </a:fld>
            <a:endParaRPr lang="en-US"/>
          </a:p>
        </p:txBody>
      </p:sp>
    </p:spTree>
    <p:extLst>
      <p:ext uri="{BB962C8B-B14F-4D97-AF65-F5344CB8AC3E}">
        <p14:creationId xmlns:p14="http://schemas.microsoft.com/office/powerpoint/2010/main" val="3186697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situ-forming corneal transplants are early in development, and significant problems with current solutions have been observed.  BIOKOP I, discussed on the last slide is one of the few to have a follow-up verification study, this one conducted after 5 years. 36.3% of the original 11 transplantations were considered successful, exhibiting no shifting or adverse effects, but nearly 50% of the eyes were blind.  The most common complications were endophthalmitis (severe inflammation due to infection) and retinal detachment, which was only observed in patients with severe preexisting conditions.  For validation of the technology behind in situ-forming corneal transplants, we turn to a study involving New Zealand White Rabbits.  One group acted as a control, while the other underwent keratectomy with collagen polyethylene glycol hydrogel.  The injectable hydrogel was found to be successful in integrating with host tissue, exhibiting host epithelial cells migrating into the transplant.  There was no increased immunological or inflammatory response at the injection site and intraocular pressure remained constant during the four-week evaluation period.  Low </a:t>
            </a:r>
            <a:r>
              <a:rPr lang="en-US" sz="1800" dirty="0">
                <a:effectLst/>
                <a:latin typeface="Calibri" panose="020F0502020204030204" pitchFamily="34" charset="0"/>
                <a:ea typeface="Calibri" panose="020F0502020204030204" pitchFamily="34" charset="0"/>
                <a:cs typeface="Times New Roman" panose="02020603050405020304" pitchFamily="18" charset="0"/>
              </a:rPr>
              <a:t>expression of smooth muscle actin in the hydrogel-treated group validates the biocompatibility of in sit-forming hydrogel corneal transplants. Corneas in the hydrogel-treated group were only about 20</a:t>
            </a:r>
            <a:r>
              <a:rPr lang="en-US" sz="1800" dirty="0">
                <a:effectLst/>
                <a:latin typeface="Calibri" panose="020F0502020204030204" pitchFamily="34" charset="0"/>
                <a:ea typeface="Calibri" panose="020F0502020204030204" pitchFamily="34" charset="0"/>
              </a:rPr>
              <a:t>µ</a:t>
            </a:r>
            <a:r>
              <a:rPr lang="en-US" sz="1800" dirty="0">
                <a:effectLst/>
                <a:latin typeface="Calibri" panose="020F0502020204030204" pitchFamily="34" charset="0"/>
                <a:ea typeface="Calibri" panose="020F0502020204030204" pitchFamily="34" charset="0"/>
                <a:cs typeface="Times New Roman" panose="02020603050405020304" pitchFamily="18" charset="0"/>
              </a:rPr>
              <a:t>m thicker than in the keratectomy-only group. Finally, the hydrogels are easily modulated to control mechanical properties.  The technology is valid, but more work must be done to ensure it meets patient needs.</a:t>
            </a:r>
            <a:endParaRPr lang="en-US" dirty="0"/>
          </a:p>
        </p:txBody>
      </p:sp>
      <p:sp>
        <p:nvSpPr>
          <p:cNvPr id="4" name="Slide Number Placeholder 3"/>
          <p:cNvSpPr>
            <a:spLocks noGrp="1"/>
          </p:cNvSpPr>
          <p:nvPr>
            <p:ph type="sldNum" sz="quarter" idx="5"/>
          </p:nvPr>
        </p:nvSpPr>
        <p:spPr/>
        <p:txBody>
          <a:bodyPr/>
          <a:lstStyle/>
          <a:p>
            <a:fld id="{3EBA5BD7-F043-4D1B-AA17-CD412FC534DE}" type="slidenum">
              <a:rPr lang="en-US" smtClean="0"/>
              <a:t>5</a:t>
            </a:fld>
            <a:endParaRPr lang="en-US"/>
          </a:p>
        </p:txBody>
      </p:sp>
    </p:spTree>
    <p:extLst>
      <p:ext uri="{BB962C8B-B14F-4D97-AF65-F5344CB8AC3E}">
        <p14:creationId xmlns:p14="http://schemas.microsoft.com/office/powerpoint/2010/main" val="648474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12/6/2022</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12/6/2022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12/6/2022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12/6/2022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12/6/2022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12/6/2022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12/6/2022</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12/6/2022</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12/6/2022</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12/6/2022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12/6/2022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12/6/2022</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doi.org/10.1088/1748-605X/ab316a" TargetMode="Externa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hyperlink" Target="https://doi.org/10.1038/s41598-021-03270-3" TargetMode="External"/><Relationship Id="rId5" Type="http://schemas.openxmlformats.org/officeDocument/2006/relationships/hyperlink" Target="https://doi.org/10.1002/adfm.201908996"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Video 5">
            <a:hlinkClick r:id="" action="ppaction://media"/>
            <a:extLst>
              <a:ext uri="{FF2B5EF4-FFF2-40B4-BE49-F238E27FC236}">
                <a16:creationId xmlns:a16="http://schemas.microsoft.com/office/drawing/2014/main" id="{5490AAAA-1424-4DF9-8F75-14E15A96091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871646" y="28576"/>
            <a:ext cx="2285999" cy="1714500"/>
          </a:xfrm>
          <a:prstGeom prst="rect">
            <a:avLst/>
          </a:prstGeom>
        </p:spPr>
      </p:pic>
      <p:sp>
        <p:nvSpPr>
          <p:cNvPr id="2" name="Title 1"/>
          <p:cNvSpPr>
            <a:spLocks noGrp="1"/>
          </p:cNvSpPr>
          <p:nvPr>
            <p:ph type="ctrTitle"/>
          </p:nvPr>
        </p:nvSpPr>
        <p:spPr/>
        <p:txBody>
          <a:bodyPr/>
          <a:lstStyle/>
          <a:p>
            <a:r>
              <a:rPr lang="en-US" dirty="0"/>
              <a:t>In Situ-Forming Corneal Transplants</a:t>
            </a:r>
          </a:p>
        </p:txBody>
      </p:sp>
      <p:sp>
        <p:nvSpPr>
          <p:cNvPr id="5" name="Subtitle 4"/>
          <p:cNvSpPr>
            <a:spLocks noGrp="1"/>
          </p:cNvSpPr>
          <p:nvPr>
            <p:ph type="subTitle" idx="1"/>
          </p:nvPr>
        </p:nvSpPr>
        <p:spPr/>
        <p:txBody>
          <a:bodyPr/>
          <a:lstStyle/>
          <a:p>
            <a:r>
              <a:rPr lang="en-US" dirty="0"/>
              <a:t>Allyson Cameron</a:t>
            </a:r>
          </a:p>
        </p:txBody>
      </p:sp>
      <p:sp>
        <p:nvSpPr>
          <p:cNvPr id="7" name="Rectangle 6">
            <a:extLst>
              <a:ext uri="{FF2B5EF4-FFF2-40B4-BE49-F238E27FC236}">
                <a16:creationId xmlns:a16="http://schemas.microsoft.com/office/drawing/2014/main" id="{203F8EC4-C292-4CDB-99B0-AE1E91DD0684}"/>
              </a:ext>
            </a:extLst>
          </p:cNvPr>
          <p:cNvSpPr/>
          <p:nvPr/>
        </p:nvSpPr>
        <p:spPr>
          <a:xfrm>
            <a:off x="9599612" y="0"/>
            <a:ext cx="2589213" cy="2057400"/>
          </a:xfrm>
          <a:prstGeom prst="rect">
            <a:avLst/>
          </a:prstGeom>
          <a:solidFill>
            <a:srgbClr val="060D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mc:Choice xmlns:p14="http://schemas.microsoft.com/office/powerpoint/2010/main" Requires="p14">
      <p:transition spd="med" p14:dur="700" advTm="8637">
        <p:fade/>
      </p:transition>
    </mc:Choice>
    <mc:Fallback>
      <p:transition spd="med" advTm="86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Problem Statement</a:t>
            </a:r>
          </a:p>
        </p:txBody>
      </p:sp>
      <p:sp>
        <p:nvSpPr>
          <p:cNvPr id="14" name="Content Placeholder 13"/>
          <p:cNvSpPr>
            <a:spLocks noGrp="1"/>
          </p:cNvSpPr>
          <p:nvPr>
            <p:ph idx="1"/>
          </p:nvPr>
        </p:nvSpPr>
        <p:spPr/>
        <p:txBody>
          <a:bodyPr>
            <a:normAutofit lnSpcReduction="10000"/>
          </a:bodyPr>
          <a:lstStyle/>
          <a:p>
            <a:r>
              <a:rPr lang="en-US" dirty="0"/>
              <a:t>Corneal blindness causes 12% of worldwide blindness</a:t>
            </a:r>
            <a:r>
              <a:rPr lang="en-US" baseline="30000" dirty="0"/>
              <a:t>1</a:t>
            </a:r>
          </a:p>
          <a:p>
            <a:r>
              <a:rPr lang="en-US" dirty="0"/>
              <a:t>Most commonly treated with corneal transplantation from cadaver donor</a:t>
            </a:r>
          </a:p>
          <a:p>
            <a:pPr lvl="1"/>
            <a:r>
              <a:rPr lang="en-US" dirty="0"/>
              <a:t>Limited supply, shelf life</a:t>
            </a:r>
          </a:p>
          <a:p>
            <a:r>
              <a:rPr lang="en-US" dirty="0"/>
              <a:t>~40,000 corneal transplantations annually</a:t>
            </a:r>
            <a:r>
              <a:rPr lang="en-US" baseline="30000" dirty="0"/>
              <a:t>2</a:t>
            </a:r>
            <a:endParaRPr lang="en-US" dirty="0"/>
          </a:p>
          <a:p>
            <a:r>
              <a:rPr lang="en-US" dirty="0"/>
              <a:t>Complications</a:t>
            </a:r>
            <a:r>
              <a:rPr lang="en-US" baseline="30000" dirty="0"/>
              <a:t>3</a:t>
            </a:r>
            <a:endParaRPr lang="en-US" dirty="0"/>
          </a:p>
          <a:p>
            <a:pPr lvl="1"/>
            <a:r>
              <a:rPr lang="en-US" dirty="0"/>
              <a:t>Inflammation, infection, bleeding, cataracts, retinal detachment, rejection, surgeon error</a:t>
            </a:r>
          </a:p>
          <a:p>
            <a:pPr marL="377886" lvl="1" indent="0">
              <a:buNone/>
            </a:pPr>
            <a:endParaRPr lang="en-US" dirty="0"/>
          </a:p>
          <a:p>
            <a:pPr marL="377886" lvl="1" indent="0">
              <a:buNone/>
            </a:pPr>
            <a:r>
              <a:rPr lang="en-US" sz="1400" dirty="0"/>
              <a:t>1: (Fu and </a:t>
            </a:r>
            <a:r>
              <a:rPr lang="en-US" sz="1400" dirty="0" err="1"/>
              <a:t>Hollick</a:t>
            </a:r>
            <a:r>
              <a:rPr lang="en-US" sz="1400" dirty="0"/>
              <a:t>); 2: (</a:t>
            </a:r>
            <a:r>
              <a:rPr lang="en-US" sz="1400" dirty="0" err="1"/>
              <a:t>Akpek</a:t>
            </a:r>
            <a:r>
              <a:rPr lang="en-US" sz="1400" dirty="0"/>
              <a:t>); 3: (Mori et al.)</a:t>
            </a:r>
          </a:p>
          <a:p>
            <a:endParaRPr lang="en-US" dirty="0"/>
          </a:p>
        </p:txBody>
      </p:sp>
      <p:pic>
        <p:nvPicPr>
          <p:cNvPr id="4" name="Video 3">
            <a:hlinkClick r:id="" action="ppaction://media"/>
            <a:extLst>
              <a:ext uri="{FF2B5EF4-FFF2-40B4-BE49-F238E27FC236}">
                <a16:creationId xmlns:a16="http://schemas.microsoft.com/office/drawing/2014/main" id="{F1F71F5A-D8C7-4EC5-8A2F-F07E237FFD3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826942" y="242086"/>
            <a:ext cx="2285999" cy="1714500"/>
          </a:xfrm>
          <a:prstGeom prst="rect">
            <a:avLst/>
          </a:prstGeom>
        </p:spPr>
      </p:pic>
      <p:sp>
        <p:nvSpPr>
          <p:cNvPr id="7" name="Rectangle 6">
            <a:extLst>
              <a:ext uri="{FF2B5EF4-FFF2-40B4-BE49-F238E27FC236}">
                <a16:creationId xmlns:a16="http://schemas.microsoft.com/office/drawing/2014/main" id="{0F196444-490B-45B9-9208-4DDBABB4F73F}"/>
              </a:ext>
            </a:extLst>
          </p:cNvPr>
          <p:cNvSpPr/>
          <p:nvPr/>
        </p:nvSpPr>
        <p:spPr>
          <a:xfrm>
            <a:off x="9578049" y="0"/>
            <a:ext cx="2589213" cy="2057400"/>
          </a:xfrm>
          <a:prstGeom prst="rect">
            <a:avLst/>
          </a:prstGeom>
          <a:solidFill>
            <a:srgbClr val="060D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mc:Choice xmlns:p14="http://schemas.microsoft.com/office/powerpoint/2010/main" Requires="p14">
      <p:transition spd="med" p14:dur="700" advTm="64272">
        <p:fade/>
      </p:transition>
    </mc:Choice>
    <mc:Fallback>
      <p:transition spd="med" advTm="6427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E3422-DE8F-4652-93FC-0E230782E385}"/>
              </a:ext>
            </a:extLst>
          </p:cNvPr>
          <p:cNvSpPr>
            <a:spLocks noGrp="1"/>
          </p:cNvSpPr>
          <p:nvPr>
            <p:ph type="title"/>
          </p:nvPr>
        </p:nvSpPr>
        <p:spPr/>
        <p:txBody>
          <a:bodyPr/>
          <a:lstStyle/>
          <a:p>
            <a:r>
              <a:rPr lang="en-US" dirty="0"/>
              <a:t>Design Criteria</a:t>
            </a:r>
          </a:p>
        </p:txBody>
      </p:sp>
      <p:sp>
        <p:nvSpPr>
          <p:cNvPr id="3" name="Content Placeholder 2">
            <a:extLst>
              <a:ext uri="{FF2B5EF4-FFF2-40B4-BE49-F238E27FC236}">
                <a16:creationId xmlns:a16="http://schemas.microsoft.com/office/drawing/2014/main" id="{A0458C52-440E-401A-B58D-AC7BEEE6D64F}"/>
              </a:ext>
            </a:extLst>
          </p:cNvPr>
          <p:cNvSpPr>
            <a:spLocks noGrp="1"/>
          </p:cNvSpPr>
          <p:nvPr>
            <p:ph idx="1"/>
          </p:nvPr>
        </p:nvSpPr>
        <p:spPr/>
        <p:txBody>
          <a:bodyPr/>
          <a:lstStyle/>
          <a:p>
            <a:r>
              <a:rPr lang="en-US" dirty="0"/>
              <a:t>Biocompatibility</a:t>
            </a:r>
            <a:r>
              <a:rPr lang="en-US" baseline="30000" dirty="0"/>
              <a:t>4</a:t>
            </a:r>
            <a:endParaRPr lang="en-US" dirty="0"/>
          </a:p>
          <a:p>
            <a:r>
              <a:rPr lang="en-US" dirty="0"/>
              <a:t>Immune Response</a:t>
            </a:r>
            <a:r>
              <a:rPr lang="en-US" baseline="30000" dirty="0"/>
              <a:t>5</a:t>
            </a:r>
          </a:p>
          <a:p>
            <a:r>
              <a:rPr lang="en-US" dirty="0"/>
              <a:t>Thickness</a:t>
            </a:r>
            <a:r>
              <a:rPr lang="en-US" baseline="30000" dirty="0"/>
              <a:t>5</a:t>
            </a:r>
            <a:endParaRPr lang="en-US" dirty="0"/>
          </a:p>
          <a:p>
            <a:r>
              <a:rPr lang="en-US" dirty="0"/>
              <a:t>Flexibility</a:t>
            </a:r>
            <a:r>
              <a:rPr lang="en-US" baseline="30000" dirty="0"/>
              <a:t>6</a:t>
            </a:r>
            <a:endParaRPr lang="en-US" dirty="0"/>
          </a:p>
          <a:p>
            <a:r>
              <a:rPr lang="en-US" dirty="0"/>
              <a:t>Optical Properties/Transparency</a:t>
            </a:r>
            <a:r>
              <a:rPr lang="en-US" baseline="30000" dirty="0"/>
              <a:t>4</a:t>
            </a:r>
            <a:endParaRPr lang="en-US" dirty="0"/>
          </a:p>
          <a:p>
            <a:r>
              <a:rPr lang="en-US" dirty="0"/>
              <a:t>Cost</a:t>
            </a:r>
            <a:r>
              <a:rPr lang="en-US" baseline="30000" dirty="0"/>
              <a:t>7</a:t>
            </a:r>
            <a:endParaRPr lang="en-US" dirty="0"/>
          </a:p>
          <a:p>
            <a:pPr marL="0" indent="0">
              <a:buNone/>
            </a:pPr>
            <a:endParaRPr lang="en-US" baseline="30000" dirty="0"/>
          </a:p>
          <a:p>
            <a:pPr marL="0" indent="0">
              <a:buNone/>
            </a:pPr>
            <a:r>
              <a:rPr lang="en-US" sz="1400" dirty="0"/>
              <a:t>4: (Ahearne et al.); 5: (Divakar et al.); 6: (Hamilton and Pye); 7: (</a:t>
            </a:r>
            <a:r>
              <a:rPr lang="en-US" sz="1400" dirty="0" err="1"/>
              <a:t>Biggelaar</a:t>
            </a:r>
            <a:r>
              <a:rPr lang="en-US" sz="1400" dirty="0"/>
              <a:t> et al.)</a:t>
            </a:r>
          </a:p>
        </p:txBody>
      </p:sp>
      <p:pic>
        <p:nvPicPr>
          <p:cNvPr id="5" name="Video 4">
            <a:hlinkClick r:id="" action="ppaction://media"/>
            <a:extLst>
              <a:ext uri="{FF2B5EF4-FFF2-40B4-BE49-F238E27FC236}">
                <a16:creationId xmlns:a16="http://schemas.microsoft.com/office/drawing/2014/main" id="{0B380FC1-5B30-441A-8A76-812AF4C1CEF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2826" y="-12703"/>
            <a:ext cx="2285999" cy="1714500"/>
          </a:xfrm>
          <a:prstGeom prst="rect">
            <a:avLst/>
          </a:prstGeom>
        </p:spPr>
      </p:pic>
      <p:sp>
        <p:nvSpPr>
          <p:cNvPr id="6" name="Rectangle 5">
            <a:extLst>
              <a:ext uri="{FF2B5EF4-FFF2-40B4-BE49-F238E27FC236}">
                <a16:creationId xmlns:a16="http://schemas.microsoft.com/office/drawing/2014/main" id="{B473C03C-9541-4E5F-AF51-AB2344063B3D}"/>
              </a:ext>
            </a:extLst>
          </p:cNvPr>
          <p:cNvSpPr/>
          <p:nvPr/>
        </p:nvSpPr>
        <p:spPr>
          <a:xfrm>
            <a:off x="9599612" y="0"/>
            <a:ext cx="2589213" cy="2057400"/>
          </a:xfrm>
          <a:prstGeom prst="rect">
            <a:avLst/>
          </a:prstGeom>
          <a:solidFill>
            <a:srgbClr val="060D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604021871"/>
      </p:ext>
    </p:extLst>
  </p:cSld>
  <p:clrMapOvr>
    <a:masterClrMapping/>
  </p:clrMapOvr>
  <mc:AlternateContent xmlns:mc="http://schemas.openxmlformats.org/markup-compatibility/2006">
    <mc:Choice xmlns:p14="http://schemas.microsoft.com/office/powerpoint/2010/main" Requires="p14">
      <p:transition spd="med" p14:dur="700" advTm="84706">
        <p:fade/>
      </p:transition>
    </mc:Choice>
    <mc:Fallback>
      <p:transition spd="med" advTm="847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60690-4D79-4277-8C4C-657820F5A7F8}"/>
              </a:ext>
            </a:extLst>
          </p:cNvPr>
          <p:cNvSpPr>
            <a:spLocks noGrp="1"/>
          </p:cNvSpPr>
          <p:nvPr>
            <p:ph type="title"/>
          </p:nvPr>
        </p:nvSpPr>
        <p:spPr>
          <a:xfrm>
            <a:off x="1218883" y="274637"/>
            <a:ext cx="10360501" cy="1223963"/>
          </a:xfrm>
        </p:spPr>
        <p:txBody>
          <a:bodyPr anchor="b">
            <a:normAutofit/>
          </a:bodyPr>
          <a:lstStyle/>
          <a:p>
            <a:r>
              <a:rPr lang="en-US" dirty="0"/>
              <a:t>Solution Landscape – BIOKOP I</a:t>
            </a:r>
            <a:r>
              <a:rPr lang="en-US" baseline="30000" dirty="0"/>
              <a:t>8</a:t>
            </a:r>
            <a:endParaRPr lang="en-US" dirty="0"/>
          </a:p>
        </p:txBody>
      </p:sp>
      <p:sp>
        <p:nvSpPr>
          <p:cNvPr id="3" name="Content Placeholder 2">
            <a:extLst>
              <a:ext uri="{FF2B5EF4-FFF2-40B4-BE49-F238E27FC236}">
                <a16:creationId xmlns:a16="http://schemas.microsoft.com/office/drawing/2014/main" id="{2062B7A9-28D6-49A4-B52E-64001DE1B60C}"/>
              </a:ext>
            </a:extLst>
          </p:cNvPr>
          <p:cNvSpPr>
            <a:spLocks noGrp="1"/>
          </p:cNvSpPr>
          <p:nvPr>
            <p:ph sz="half" idx="1"/>
          </p:nvPr>
        </p:nvSpPr>
        <p:spPr>
          <a:xfrm>
            <a:off x="1218883" y="1706880"/>
            <a:ext cx="5078677" cy="4465320"/>
          </a:xfrm>
        </p:spPr>
        <p:txBody>
          <a:bodyPr>
            <a:normAutofit/>
          </a:bodyPr>
          <a:lstStyle/>
          <a:p>
            <a:r>
              <a:rPr lang="en-US" sz="2400" dirty="0"/>
              <a:t>A synthetic hydrogel keratoprosthetics</a:t>
            </a:r>
          </a:p>
          <a:p>
            <a:r>
              <a:rPr lang="en-US" sz="2400" dirty="0"/>
              <a:t>Transparent core, white porous skirt</a:t>
            </a:r>
          </a:p>
          <a:p>
            <a:r>
              <a:rPr lang="en-US" sz="2400" dirty="0"/>
              <a:t>Advantages:  optical properties, flexibility, cost</a:t>
            </a:r>
          </a:p>
          <a:p>
            <a:r>
              <a:rPr lang="en-US" sz="2400" dirty="0"/>
              <a:t>Disadvantages:  immune response, biocompatibility</a:t>
            </a:r>
          </a:p>
          <a:p>
            <a:r>
              <a:rPr lang="en-US" sz="2400" dirty="0"/>
              <a:t>Still in development</a:t>
            </a:r>
          </a:p>
          <a:p>
            <a:pPr marL="0" indent="0">
              <a:buNone/>
            </a:pPr>
            <a:r>
              <a:rPr lang="en-US" sz="1400" dirty="0"/>
              <a:t>8:  (</a:t>
            </a:r>
            <a:r>
              <a:rPr lang="en-US" sz="1400" b="0" i="0" dirty="0" err="1">
                <a:effectLst/>
              </a:rPr>
              <a:t>Alió</a:t>
            </a:r>
            <a:r>
              <a:rPr lang="en-US" sz="1400" b="0" i="0" dirty="0">
                <a:effectLst/>
              </a:rPr>
              <a:t> et al</a:t>
            </a:r>
            <a:r>
              <a:rPr lang="en-US" sz="1400" dirty="0"/>
              <a:t>.)</a:t>
            </a:r>
          </a:p>
          <a:p>
            <a:pPr marL="0" indent="0">
              <a:buNone/>
            </a:pPr>
            <a:endParaRPr lang="en-US" sz="2400" dirty="0"/>
          </a:p>
        </p:txBody>
      </p:sp>
      <p:pic>
        <p:nvPicPr>
          <p:cNvPr id="10" name="Video 9">
            <a:hlinkClick r:id="" action="ppaction://media"/>
            <a:extLst>
              <a:ext uri="{FF2B5EF4-FFF2-40B4-BE49-F238E27FC236}">
                <a16:creationId xmlns:a16="http://schemas.microsoft.com/office/drawing/2014/main" id="{CA65EA10-6668-4AD5-8E98-ECD07EAA930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24912" y="55133"/>
            <a:ext cx="2285999" cy="1714500"/>
          </a:xfrm>
          <a:prstGeom prst="rect">
            <a:avLst/>
          </a:prstGeom>
        </p:spPr>
      </p:pic>
      <p:sp>
        <p:nvSpPr>
          <p:cNvPr id="11" name="Rectangle 10">
            <a:extLst>
              <a:ext uri="{FF2B5EF4-FFF2-40B4-BE49-F238E27FC236}">
                <a16:creationId xmlns:a16="http://schemas.microsoft.com/office/drawing/2014/main" id="{890114FC-395F-4E8F-B815-94A37A09AACD}"/>
              </a:ext>
            </a:extLst>
          </p:cNvPr>
          <p:cNvSpPr/>
          <p:nvPr/>
        </p:nvSpPr>
        <p:spPr>
          <a:xfrm>
            <a:off x="9599612" y="0"/>
            <a:ext cx="2589213" cy="2057400"/>
          </a:xfrm>
          <a:prstGeom prst="rect">
            <a:avLst/>
          </a:prstGeom>
          <a:solidFill>
            <a:srgbClr val="060D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pic>
        <p:nvPicPr>
          <p:cNvPr id="7" name="Picture 6">
            <a:extLst>
              <a:ext uri="{FF2B5EF4-FFF2-40B4-BE49-F238E27FC236}">
                <a16:creationId xmlns:a16="http://schemas.microsoft.com/office/drawing/2014/main" id="{B390F72D-8E53-4D44-8DC7-5C8264E3A19F}"/>
              </a:ext>
            </a:extLst>
          </p:cNvPr>
          <p:cNvPicPr>
            <a:picLocks noChangeAspect="1"/>
          </p:cNvPicPr>
          <p:nvPr/>
        </p:nvPicPr>
        <p:blipFill>
          <a:blip r:embed="rId6"/>
          <a:stretch>
            <a:fillRect/>
          </a:stretch>
        </p:blipFill>
        <p:spPr>
          <a:xfrm>
            <a:off x="6500707" y="1933463"/>
            <a:ext cx="5078677" cy="4012154"/>
          </a:xfrm>
          <a:prstGeom prst="rect">
            <a:avLst/>
          </a:prstGeom>
          <a:noFill/>
        </p:spPr>
      </p:pic>
    </p:spTree>
    <p:extLst>
      <p:ext uri="{BB962C8B-B14F-4D97-AF65-F5344CB8AC3E}">
        <p14:creationId xmlns:p14="http://schemas.microsoft.com/office/powerpoint/2010/main" val="4124429904"/>
      </p:ext>
    </p:extLst>
  </p:cSld>
  <p:clrMapOvr>
    <a:masterClrMapping/>
  </p:clrMapOvr>
  <mc:AlternateContent xmlns:mc="http://schemas.openxmlformats.org/markup-compatibility/2006">
    <mc:Choice xmlns:p14="http://schemas.microsoft.com/office/powerpoint/2010/main" Requires="p14">
      <p:transition spd="med" p14:dur="700" advTm="36176">
        <p:fade/>
      </p:transition>
    </mc:Choice>
    <mc:Fallback>
      <p:transition spd="med" advTm="361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E0ACB-7019-40CB-B52A-44A44D181908}"/>
              </a:ext>
            </a:extLst>
          </p:cNvPr>
          <p:cNvSpPr>
            <a:spLocks noGrp="1"/>
          </p:cNvSpPr>
          <p:nvPr>
            <p:ph type="title"/>
          </p:nvPr>
        </p:nvSpPr>
        <p:spPr/>
        <p:txBody>
          <a:bodyPr/>
          <a:lstStyle/>
          <a:p>
            <a:r>
              <a:rPr lang="en-US" dirty="0"/>
              <a:t>Validation and Verification</a:t>
            </a:r>
          </a:p>
        </p:txBody>
      </p:sp>
      <p:sp>
        <p:nvSpPr>
          <p:cNvPr id="5" name="Text Placeholder 4">
            <a:extLst>
              <a:ext uri="{FF2B5EF4-FFF2-40B4-BE49-F238E27FC236}">
                <a16:creationId xmlns:a16="http://schemas.microsoft.com/office/drawing/2014/main" id="{667E0FA8-A021-4198-831D-DF4FA35EC1EF}"/>
              </a:ext>
            </a:extLst>
          </p:cNvPr>
          <p:cNvSpPr>
            <a:spLocks noGrp="1"/>
          </p:cNvSpPr>
          <p:nvPr>
            <p:ph type="body" idx="1"/>
          </p:nvPr>
        </p:nvSpPr>
        <p:spPr/>
        <p:txBody>
          <a:bodyPr/>
          <a:lstStyle/>
          <a:p>
            <a:r>
              <a:rPr lang="en-US" dirty="0"/>
              <a:t>Verification </a:t>
            </a:r>
          </a:p>
          <a:p>
            <a:r>
              <a:rPr lang="en-US" b="1" dirty="0"/>
              <a:t>BIOKOP I</a:t>
            </a:r>
            <a:r>
              <a:rPr lang="en-US" b="1" baseline="30000" dirty="0"/>
              <a:t>8</a:t>
            </a:r>
            <a:endParaRPr lang="en-US" b="1" dirty="0"/>
          </a:p>
        </p:txBody>
      </p:sp>
      <p:sp>
        <p:nvSpPr>
          <p:cNvPr id="6" name="Content Placeholder 5">
            <a:extLst>
              <a:ext uri="{FF2B5EF4-FFF2-40B4-BE49-F238E27FC236}">
                <a16:creationId xmlns:a16="http://schemas.microsoft.com/office/drawing/2014/main" id="{546DA21F-8B43-4DF0-85A2-1BF07154FB3A}"/>
              </a:ext>
            </a:extLst>
          </p:cNvPr>
          <p:cNvSpPr>
            <a:spLocks noGrp="1"/>
          </p:cNvSpPr>
          <p:nvPr>
            <p:ph sz="half" idx="2"/>
          </p:nvPr>
        </p:nvSpPr>
        <p:spPr/>
        <p:txBody>
          <a:bodyPr/>
          <a:lstStyle/>
          <a:p>
            <a:r>
              <a:rPr lang="en-US" dirty="0"/>
              <a:t>~36% transplantations successful after 5 years</a:t>
            </a:r>
          </a:p>
          <a:p>
            <a:r>
              <a:rPr lang="en-US" dirty="0"/>
              <a:t>Side effects</a:t>
            </a:r>
          </a:p>
          <a:p>
            <a:pPr lvl="1"/>
            <a:r>
              <a:rPr lang="en-US" dirty="0"/>
              <a:t>Endophthalmitis (4 patients)</a:t>
            </a:r>
          </a:p>
          <a:p>
            <a:pPr lvl="1"/>
            <a:r>
              <a:rPr lang="en-US" dirty="0"/>
              <a:t>Retinal detachment (3 patients)</a:t>
            </a:r>
          </a:p>
          <a:p>
            <a:pPr marL="377886" lvl="1" indent="0">
              <a:buNone/>
            </a:pPr>
            <a:endParaRPr lang="en-US" dirty="0"/>
          </a:p>
          <a:p>
            <a:pPr marL="377886" lvl="1" indent="0">
              <a:buNone/>
            </a:pPr>
            <a:r>
              <a:rPr lang="en-US" sz="1600" dirty="0"/>
              <a:t>8:  (</a:t>
            </a:r>
            <a:r>
              <a:rPr lang="en-US" sz="1600" b="0" i="0" dirty="0" err="1">
                <a:effectLst/>
              </a:rPr>
              <a:t>Alió</a:t>
            </a:r>
            <a:r>
              <a:rPr lang="en-US" sz="1600" b="0" i="0" dirty="0">
                <a:effectLst/>
              </a:rPr>
              <a:t> et al</a:t>
            </a:r>
            <a:r>
              <a:rPr lang="en-US" sz="1600" dirty="0"/>
              <a:t>.)</a:t>
            </a:r>
          </a:p>
          <a:p>
            <a:pPr marL="377886" lvl="1" indent="0">
              <a:buNone/>
            </a:pPr>
            <a:endParaRPr lang="en-US" dirty="0"/>
          </a:p>
        </p:txBody>
      </p:sp>
      <p:sp>
        <p:nvSpPr>
          <p:cNvPr id="7" name="Text Placeholder 6">
            <a:extLst>
              <a:ext uri="{FF2B5EF4-FFF2-40B4-BE49-F238E27FC236}">
                <a16:creationId xmlns:a16="http://schemas.microsoft.com/office/drawing/2014/main" id="{EBA52220-13B7-4885-8E58-5A1C7DA3E647}"/>
              </a:ext>
            </a:extLst>
          </p:cNvPr>
          <p:cNvSpPr>
            <a:spLocks noGrp="1"/>
          </p:cNvSpPr>
          <p:nvPr>
            <p:ph type="body" sz="quarter" idx="3"/>
          </p:nvPr>
        </p:nvSpPr>
        <p:spPr>
          <a:xfrm>
            <a:off x="6496644" y="1701800"/>
            <a:ext cx="5078677" cy="914400"/>
          </a:xfrm>
        </p:spPr>
        <p:txBody>
          <a:bodyPr/>
          <a:lstStyle/>
          <a:p>
            <a:r>
              <a:rPr lang="en-US" dirty="0"/>
              <a:t>Validation </a:t>
            </a:r>
          </a:p>
          <a:p>
            <a:r>
              <a:rPr lang="en-US" b="1" dirty="0"/>
              <a:t>PEG Hydrogels</a:t>
            </a:r>
            <a:r>
              <a:rPr lang="en-US" b="1" baseline="30000" dirty="0"/>
              <a:t>9</a:t>
            </a:r>
            <a:endParaRPr lang="en-US" b="1" dirty="0"/>
          </a:p>
        </p:txBody>
      </p:sp>
      <p:sp>
        <p:nvSpPr>
          <p:cNvPr id="8" name="Content Placeholder 7">
            <a:extLst>
              <a:ext uri="{FF2B5EF4-FFF2-40B4-BE49-F238E27FC236}">
                <a16:creationId xmlns:a16="http://schemas.microsoft.com/office/drawing/2014/main" id="{688C946C-3EDE-4FCB-AFA3-11820D05C853}"/>
              </a:ext>
            </a:extLst>
          </p:cNvPr>
          <p:cNvSpPr>
            <a:spLocks noGrp="1"/>
          </p:cNvSpPr>
          <p:nvPr>
            <p:ph sz="quarter" idx="4"/>
          </p:nvPr>
        </p:nvSpPr>
        <p:spPr/>
        <p:txBody>
          <a:bodyPr/>
          <a:lstStyle/>
          <a:p>
            <a:r>
              <a:rPr lang="en-US" dirty="0"/>
              <a:t>Biocompatibility study of injectable hydrogel</a:t>
            </a:r>
          </a:p>
          <a:p>
            <a:r>
              <a:rPr lang="en-US" dirty="0"/>
              <a:t>20 New Zealand White rabbits</a:t>
            </a:r>
          </a:p>
          <a:p>
            <a:r>
              <a:rPr lang="en-US" dirty="0"/>
              <a:t>Successful integration, epithelial cell migration</a:t>
            </a:r>
          </a:p>
          <a:p>
            <a:r>
              <a:rPr lang="en-US" dirty="0"/>
              <a:t>No increased immunological response</a:t>
            </a:r>
          </a:p>
          <a:p>
            <a:pPr marL="0" indent="0">
              <a:buNone/>
            </a:pPr>
            <a:r>
              <a:rPr lang="en-US" sz="1400" dirty="0"/>
              <a:t>9: (Chun et al.)</a:t>
            </a:r>
          </a:p>
        </p:txBody>
      </p:sp>
      <p:pic>
        <p:nvPicPr>
          <p:cNvPr id="14" name="Audio 13">
            <a:hlinkClick r:id="" action="ppaction://media"/>
            <a:extLst>
              <a:ext uri="{FF2B5EF4-FFF2-40B4-BE49-F238E27FC236}">
                <a16:creationId xmlns:a16="http://schemas.microsoft.com/office/drawing/2014/main" id="{A8160ADD-4FB5-4B4A-B477-6095DA02E0E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28412" y="264280"/>
            <a:ext cx="609600" cy="609600"/>
          </a:xfrm>
          <a:prstGeom prst="rect">
            <a:avLst/>
          </a:prstGeom>
        </p:spPr>
      </p:pic>
      <p:sp>
        <p:nvSpPr>
          <p:cNvPr id="15" name="Rectangle 14">
            <a:extLst>
              <a:ext uri="{FF2B5EF4-FFF2-40B4-BE49-F238E27FC236}">
                <a16:creationId xmlns:a16="http://schemas.microsoft.com/office/drawing/2014/main" id="{FB783B28-5FFE-4D78-97A1-54357C5A47C5}"/>
              </a:ext>
            </a:extLst>
          </p:cNvPr>
          <p:cNvSpPr/>
          <p:nvPr/>
        </p:nvSpPr>
        <p:spPr>
          <a:xfrm>
            <a:off x="9599612" y="0"/>
            <a:ext cx="2589213" cy="2057400"/>
          </a:xfrm>
          <a:prstGeom prst="rect">
            <a:avLst/>
          </a:prstGeom>
          <a:solidFill>
            <a:srgbClr val="060D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1086075627"/>
      </p:ext>
    </p:extLst>
  </p:cSld>
  <p:clrMapOvr>
    <a:masterClrMapping/>
  </p:clrMapOvr>
  <mc:AlternateContent xmlns:mc="http://schemas.openxmlformats.org/markup-compatibility/2006">
    <mc:Choice xmlns:p14="http://schemas.microsoft.com/office/powerpoint/2010/main" Requires="p14">
      <p:transition spd="med" p14:dur="700" advTm="102724">
        <p:fade/>
      </p:transition>
    </mc:Choice>
    <mc:Fallback>
      <p:transition spd="med" advTm="10272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3">
            <a:hlinkClick r:id="" action="ppaction://media"/>
            <a:extLst>
              <a:ext uri="{FF2B5EF4-FFF2-40B4-BE49-F238E27FC236}">
                <a16:creationId xmlns:a16="http://schemas.microsoft.com/office/drawing/2014/main" id="{818E7F84-C6E1-459A-917D-BC5958CDC31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2826" y="-14056"/>
            <a:ext cx="2285999" cy="1714500"/>
          </a:xfrm>
          <a:prstGeom prst="rect">
            <a:avLst/>
          </a:prstGeom>
        </p:spPr>
      </p:pic>
      <p:sp>
        <p:nvSpPr>
          <p:cNvPr id="2" name="Title 1">
            <a:extLst>
              <a:ext uri="{FF2B5EF4-FFF2-40B4-BE49-F238E27FC236}">
                <a16:creationId xmlns:a16="http://schemas.microsoft.com/office/drawing/2014/main" id="{5ADFF88A-5109-4C0D-9B5A-F1DAF78BA6D6}"/>
              </a:ext>
            </a:extLst>
          </p:cNvPr>
          <p:cNvSpPr>
            <a:spLocks noGrp="1"/>
          </p:cNvSpPr>
          <p:nvPr>
            <p:ph type="title"/>
          </p:nvPr>
        </p:nvSpPr>
        <p:spPr>
          <a:xfrm>
            <a:off x="1218883" y="119271"/>
            <a:ext cx="10360501" cy="563563"/>
          </a:xfrm>
        </p:spPr>
        <p:txBody>
          <a:bodyPr>
            <a:normAutofit fontScale="90000"/>
          </a:bodyPr>
          <a:lstStyle/>
          <a:p>
            <a:r>
              <a:rPr lang="en-US" dirty="0"/>
              <a:t>References</a:t>
            </a:r>
          </a:p>
        </p:txBody>
      </p:sp>
      <p:sp>
        <p:nvSpPr>
          <p:cNvPr id="5" name="Rectangle 4">
            <a:extLst>
              <a:ext uri="{FF2B5EF4-FFF2-40B4-BE49-F238E27FC236}">
                <a16:creationId xmlns:a16="http://schemas.microsoft.com/office/drawing/2014/main" id="{E6EF233A-BBB1-42A3-AD7A-394DCD924954}"/>
              </a:ext>
            </a:extLst>
          </p:cNvPr>
          <p:cNvSpPr/>
          <p:nvPr/>
        </p:nvSpPr>
        <p:spPr>
          <a:xfrm>
            <a:off x="9599612" y="0"/>
            <a:ext cx="2589213" cy="2057400"/>
          </a:xfrm>
          <a:prstGeom prst="rect">
            <a:avLst/>
          </a:prstGeom>
          <a:solidFill>
            <a:srgbClr val="060D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3" name="Content Placeholder 2">
            <a:extLst>
              <a:ext uri="{FF2B5EF4-FFF2-40B4-BE49-F238E27FC236}">
                <a16:creationId xmlns:a16="http://schemas.microsoft.com/office/drawing/2014/main" id="{E0A7D369-E5D4-4F3E-B99D-4DF7C995C54A}"/>
              </a:ext>
            </a:extLst>
          </p:cNvPr>
          <p:cNvSpPr>
            <a:spLocks noGrp="1"/>
          </p:cNvSpPr>
          <p:nvPr>
            <p:ph idx="1"/>
          </p:nvPr>
        </p:nvSpPr>
        <p:spPr>
          <a:xfrm>
            <a:off x="989011" y="533400"/>
            <a:ext cx="11199813" cy="6324600"/>
          </a:xfrm>
        </p:spPr>
        <p:txBody>
          <a:bodyPr>
            <a:normAutofit/>
          </a:bodyPr>
          <a:lstStyle/>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Ahearne, Mark, et al. “Designing Scaffolds for Corneal Regeneration.” </a:t>
            </a:r>
            <a:r>
              <a:rPr lang="en-US" sz="1000" i="1" dirty="0">
                <a:effectLst/>
                <a:latin typeface="Calibri Light" panose="020F0302020204030204" pitchFamily="34" charset="0"/>
                <a:ea typeface="Times New Roman" panose="02020603050405020304" pitchFamily="18" charset="0"/>
              </a:rPr>
              <a:t>Advanced Functional Materials</a:t>
            </a:r>
            <a:r>
              <a:rPr lang="en-US" sz="1000" dirty="0">
                <a:effectLst/>
                <a:latin typeface="Calibri Light" panose="020F0302020204030204" pitchFamily="34" charset="0"/>
                <a:ea typeface="Times New Roman" panose="02020603050405020304" pitchFamily="18" charset="0"/>
              </a:rPr>
              <a:t>, vol. 30, no. 44, Feb. 2020, p. 1908996, </a:t>
            </a:r>
            <a:r>
              <a:rPr lang="en-US" sz="1000" u="sng" dirty="0">
                <a:solidFill>
                  <a:srgbClr val="0563C1"/>
                </a:solidFill>
                <a:effectLst/>
                <a:latin typeface="Calibri Light" panose="020F0302020204030204" pitchFamily="34" charset="0"/>
                <a:ea typeface="Times New Roman" panose="02020603050405020304" pitchFamily="18" charset="0"/>
                <a:hlinkClick r:id="rId5"/>
              </a:rPr>
              <a:t>https://doi.org/10.1002/adfm.201908996</a:t>
            </a:r>
            <a:r>
              <a:rPr lang="en-US" sz="1000" dirty="0">
                <a:effectLst/>
                <a:latin typeface="Calibri Light" panose="020F0302020204030204" pitchFamily="34" charset="0"/>
                <a:ea typeface="Times New Roman" panose="02020603050405020304" pitchFamily="18" charset="0"/>
              </a:rPr>
              <a:t>.</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err="1">
                <a:effectLst/>
                <a:latin typeface="Calibri Light" panose="020F0302020204030204" pitchFamily="34" charset="0"/>
                <a:ea typeface="Times New Roman" panose="02020603050405020304" pitchFamily="18" charset="0"/>
              </a:rPr>
              <a:t>Akpek</a:t>
            </a:r>
            <a:r>
              <a:rPr lang="en-US" sz="1000" dirty="0">
                <a:effectLst/>
                <a:latin typeface="Calibri Light" panose="020F0302020204030204" pitchFamily="34" charset="0"/>
                <a:ea typeface="Times New Roman" panose="02020603050405020304" pitchFamily="18" charset="0"/>
              </a:rPr>
              <a:t>, </a:t>
            </a:r>
            <a:r>
              <a:rPr lang="en-US" sz="1000" dirty="0" err="1">
                <a:effectLst/>
                <a:latin typeface="Calibri Light" panose="020F0302020204030204" pitchFamily="34" charset="0"/>
                <a:ea typeface="Times New Roman" panose="02020603050405020304" pitchFamily="18" charset="0"/>
              </a:rPr>
              <a:t>Esen</a:t>
            </a:r>
            <a:r>
              <a:rPr lang="en-US" sz="1000" dirty="0">
                <a:effectLst/>
                <a:latin typeface="Calibri Light" panose="020F0302020204030204" pitchFamily="34" charset="0"/>
                <a:ea typeface="Times New Roman" panose="02020603050405020304" pitchFamily="18" charset="0"/>
              </a:rPr>
              <a:t>. “Corneal Transplantation.” </a:t>
            </a:r>
            <a:r>
              <a:rPr lang="en-US" sz="1000" i="1" dirty="0">
                <a:effectLst/>
                <a:latin typeface="Calibri Light" panose="020F0302020204030204" pitchFamily="34" charset="0"/>
                <a:ea typeface="Times New Roman" panose="02020603050405020304" pitchFamily="18" charset="0"/>
              </a:rPr>
              <a:t>Www.hopkinsmedicine.org</a:t>
            </a:r>
            <a:r>
              <a:rPr lang="en-US" sz="1000" dirty="0">
                <a:effectLst/>
                <a:latin typeface="Calibri Light" panose="020F0302020204030204" pitchFamily="34" charset="0"/>
                <a:ea typeface="Times New Roman" panose="02020603050405020304" pitchFamily="18" charset="0"/>
              </a:rPr>
              <a:t>, www.hopkinsmedicine.org/health/treatment-tests-and-therapies/corneal-transplantation.</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err="1">
                <a:effectLst/>
                <a:latin typeface="Calibri Light" panose="020F0302020204030204" pitchFamily="34" charset="0"/>
                <a:ea typeface="Times New Roman" panose="02020603050405020304" pitchFamily="18" charset="0"/>
              </a:rPr>
              <a:t>Alió</a:t>
            </a:r>
            <a:r>
              <a:rPr lang="en-US" sz="1000" dirty="0">
                <a:effectLst/>
                <a:latin typeface="Calibri Light" panose="020F0302020204030204" pitchFamily="34" charset="0"/>
                <a:ea typeface="Times New Roman" panose="02020603050405020304" pitchFamily="18" charset="0"/>
              </a:rPr>
              <a:t>, J. L., et al. “Five Year Follow up of </a:t>
            </a:r>
            <a:r>
              <a:rPr lang="en-US" sz="1000" dirty="0" err="1">
                <a:effectLst/>
                <a:latin typeface="Calibri Light" panose="020F0302020204030204" pitchFamily="34" charset="0"/>
                <a:ea typeface="Times New Roman" panose="02020603050405020304" pitchFamily="18" charset="0"/>
              </a:rPr>
              <a:t>Biocolonisable</a:t>
            </a:r>
            <a:r>
              <a:rPr lang="en-US" sz="1000" dirty="0">
                <a:effectLst/>
                <a:latin typeface="Calibri Light" panose="020F0302020204030204" pitchFamily="34" charset="0"/>
                <a:ea typeface="Times New Roman" panose="02020603050405020304" pitchFamily="18" charset="0"/>
              </a:rPr>
              <a:t> Microporous Fluorocarbon Haptic (BIOKOP) </a:t>
            </a:r>
            <a:r>
              <a:rPr lang="en-US" sz="1000" dirty="0" err="1">
                <a:effectLst/>
                <a:latin typeface="Calibri Light" panose="020F0302020204030204" pitchFamily="34" charset="0"/>
                <a:ea typeface="Times New Roman" panose="02020603050405020304" pitchFamily="18" charset="0"/>
              </a:rPr>
              <a:t>Keratoprosthesis</a:t>
            </a:r>
            <a:r>
              <a:rPr lang="en-US" sz="1000" dirty="0">
                <a:effectLst/>
                <a:latin typeface="Calibri Light" panose="020F0302020204030204" pitchFamily="34" charset="0"/>
                <a:ea typeface="Times New Roman" panose="02020603050405020304" pitchFamily="18" charset="0"/>
              </a:rPr>
              <a:t> Implantation in Patients with High Risk of Corneal Graft Failure.” </a:t>
            </a:r>
            <a:r>
              <a:rPr lang="en-US" sz="1000" i="1" dirty="0">
                <a:effectLst/>
                <a:latin typeface="Calibri Light" panose="020F0302020204030204" pitchFamily="34" charset="0"/>
                <a:ea typeface="Times New Roman" panose="02020603050405020304" pitchFamily="18" charset="0"/>
              </a:rPr>
              <a:t>The British Journal of Ophthalmology</a:t>
            </a:r>
            <a:r>
              <a:rPr lang="en-US" sz="1000" dirty="0">
                <a:effectLst/>
                <a:latin typeface="Calibri Light" panose="020F0302020204030204" pitchFamily="34" charset="0"/>
                <a:ea typeface="Times New Roman" panose="02020603050405020304" pitchFamily="18" charset="0"/>
              </a:rPr>
              <a:t>, vol. 88, no. 12, Dec. 2004, pp. 1585–89, https://doi.org/10.1136/bjo.2004.046375.</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Chen, Fang, et al. “In Situ-Forming Collagen-Hyaluronate Semi-Interpenetrating Network Hydrogel Enhances Corneal Defect Repair.” </a:t>
            </a:r>
            <a:r>
              <a:rPr lang="en-US" sz="1000" i="1" dirty="0">
                <a:effectLst/>
                <a:latin typeface="Calibri Light" panose="020F0302020204030204" pitchFamily="34" charset="0"/>
                <a:ea typeface="Times New Roman" panose="02020603050405020304" pitchFamily="18" charset="0"/>
              </a:rPr>
              <a:t>Translational Vision Science &amp; Technology</a:t>
            </a:r>
            <a:r>
              <a:rPr lang="en-US" sz="1000" dirty="0">
                <a:effectLst/>
                <a:latin typeface="Calibri Light" panose="020F0302020204030204" pitchFamily="34" charset="0"/>
                <a:ea typeface="Times New Roman" panose="02020603050405020304" pitchFamily="18" charset="0"/>
              </a:rPr>
              <a:t>, vol. 11, no. 10, 3 Oct. 2022, p. 22, pubmed.ncbi.nlm.nih.gov/36239965/, 10.1167/tvst.11.10.22. Accessed 18 Oct. 2022.</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Chun, Yoon Hong, et al. “In Vivo Biocompatibility Evaluation of in Situ-Forming Polyethylene Glycol-Collagen Hydrogels in Corneal Defects.” </a:t>
            </a:r>
            <a:r>
              <a:rPr lang="en-US" sz="1000" i="1" dirty="0">
                <a:effectLst/>
                <a:latin typeface="Calibri Light" panose="020F0302020204030204" pitchFamily="34" charset="0"/>
                <a:ea typeface="Times New Roman" panose="02020603050405020304" pitchFamily="18" charset="0"/>
              </a:rPr>
              <a:t>Scientific Reports</a:t>
            </a:r>
            <a:r>
              <a:rPr lang="en-US" sz="1000" dirty="0">
                <a:effectLst/>
                <a:latin typeface="Calibri Light" panose="020F0302020204030204" pitchFamily="34" charset="0"/>
                <a:ea typeface="Times New Roman" panose="02020603050405020304" pitchFamily="18" charset="0"/>
              </a:rPr>
              <a:t>, vol. 11, Dec. 2021, p. 23913, </a:t>
            </a:r>
            <a:r>
              <a:rPr lang="en-US" sz="1000" u="sng" dirty="0">
                <a:solidFill>
                  <a:srgbClr val="0563C1"/>
                </a:solidFill>
                <a:effectLst/>
                <a:latin typeface="Calibri Light" panose="020F0302020204030204" pitchFamily="34" charset="0"/>
                <a:ea typeface="Times New Roman" panose="02020603050405020304" pitchFamily="18" charset="0"/>
                <a:hlinkClick r:id="rId6"/>
              </a:rPr>
              <a:t>https://doi.org/10.1038/s41598-021-03270-3</a:t>
            </a:r>
            <a:r>
              <a:rPr lang="en-US" sz="1000" dirty="0">
                <a:effectLst/>
                <a:latin typeface="Calibri Light" panose="020F0302020204030204" pitchFamily="34" charset="0"/>
                <a:ea typeface="Times New Roman" panose="02020603050405020304" pitchFamily="18" charset="0"/>
              </a:rPr>
              <a:t>.</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“Corneal Transplant Market [4.8% CAGR] 2022 Share, Upcoming Trends, Size, Key Segments, Growth Status and Forecast 2028.” </a:t>
            </a:r>
            <a:r>
              <a:rPr lang="en-US" sz="1000" i="1" dirty="0">
                <a:effectLst/>
                <a:latin typeface="Calibri Light" panose="020F0302020204030204" pitchFamily="34" charset="0"/>
                <a:ea typeface="Times New Roman" panose="02020603050405020304" pitchFamily="18" charset="0"/>
              </a:rPr>
              <a:t>MarketWatch</a:t>
            </a:r>
            <a:r>
              <a:rPr lang="en-US" sz="1000" dirty="0">
                <a:effectLst/>
                <a:latin typeface="Calibri Light" panose="020F0302020204030204" pitchFamily="34" charset="0"/>
                <a:ea typeface="Times New Roman" panose="02020603050405020304" pitchFamily="18" charset="0"/>
              </a:rPr>
              <a:t>, 30 Sept. 2022,</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Divakar, </a:t>
            </a:r>
            <a:r>
              <a:rPr lang="en-US" sz="1000" dirty="0" err="1">
                <a:effectLst/>
                <a:latin typeface="Calibri Light" panose="020F0302020204030204" pitchFamily="34" charset="0"/>
                <a:ea typeface="Times New Roman" panose="02020603050405020304" pitchFamily="18" charset="0"/>
              </a:rPr>
              <a:t>Prajan</a:t>
            </a:r>
            <a:r>
              <a:rPr lang="en-US" sz="1000" dirty="0">
                <a:effectLst/>
                <a:latin typeface="Calibri Light" panose="020F0302020204030204" pitchFamily="34" charset="0"/>
                <a:ea typeface="Times New Roman" panose="02020603050405020304" pitchFamily="18" charset="0"/>
              </a:rPr>
              <a:t>, et al. “Quantitative Evaluation of the in Vivo Biocompatibility and Performance of Freeze-Cast Tissue Scaffolds.” </a:t>
            </a:r>
            <a:r>
              <a:rPr lang="en-US" sz="1000" i="1" dirty="0">
                <a:effectLst/>
                <a:latin typeface="Calibri Light" panose="020F0302020204030204" pitchFamily="34" charset="0"/>
                <a:ea typeface="Times New Roman" panose="02020603050405020304" pitchFamily="18" charset="0"/>
              </a:rPr>
              <a:t>Biomedical Materials (Bristol, England)</a:t>
            </a:r>
            <a:r>
              <a:rPr lang="en-US" sz="1000" dirty="0">
                <a:effectLst/>
                <a:latin typeface="Calibri Light" panose="020F0302020204030204" pitchFamily="34" charset="0"/>
                <a:ea typeface="Times New Roman" panose="02020603050405020304" pitchFamily="18" charset="0"/>
              </a:rPr>
              <a:t>, vol. 15, no. 5, July 2020, p. 055003, </a:t>
            </a:r>
            <a:r>
              <a:rPr lang="en-US" sz="1000" u="sng" dirty="0">
                <a:solidFill>
                  <a:srgbClr val="0563C1"/>
                </a:solidFill>
                <a:effectLst/>
                <a:latin typeface="Calibri Light" panose="020F0302020204030204" pitchFamily="34" charset="0"/>
                <a:ea typeface="Times New Roman" panose="02020603050405020304" pitchFamily="18" charset="0"/>
                <a:hlinkClick r:id="rId7"/>
              </a:rPr>
              <a:t>https://doi.org/10.1088/1748-605X/ab316a</a:t>
            </a:r>
            <a:r>
              <a:rPr lang="en-US" sz="1000" dirty="0">
                <a:effectLst/>
                <a:latin typeface="Calibri Light" panose="020F0302020204030204" pitchFamily="34" charset="0"/>
                <a:ea typeface="Times New Roman" panose="02020603050405020304" pitchFamily="18" charset="0"/>
              </a:rPr>
              <a:t>.</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Fu, </a:t>
            </a:r>
            <a:r>
              <a:rPr lang="en-US" sz="1000" dirty="0" err="1">
                <a:effectLst/>
                <a:latin typeface="Calibri Light" panose="020F0302020204030204" pitchFamily="34" charset="0"/>
                <a:ea typeface="Times New Roman" panose="02020603050405020304" pitchFamily="18" charset="0"/>
              </a:rPr>
              <a:t>Lanxing</a:t>
            </a:r>
            <a:r>
              <a:rPr lang="en-US" sz="1000" dirty="0">
                <a:effectLst/>
                <a:latin typeface="Calibri Light" panose="020F0302020204030204" pitchFamily="34" charset="0"/>
                <a:ea typeface="Times New Roman" panose="02020603050405020304" pitchFamily="18" charset="0"/>
              </a:rPr>
              <a:t>, and Emma J. </a:t>
            </a:r>
            <a:r>
              <a:rPr lang="en-US" sz="1000" dirty="0" err="1">
                <a:effectLst/>
                <a:latin typeface="Calibri Light" panose="020F0302020204030204" pitchFamily="34" charset="0"/>
                <a:ea typeface="Times New Roman" panose="02020603050405020304" pitchFamily="18" charset="0"/>
              </a:rPr>
              <a:t>Hollick</a:t>
            </a:r>
            <a:r>
              <a:rPr lang="en-US" sz="1000" dirty="0">
                <a:effectLst/>
                <a:latin typeface="Calibri Light" panose="020F0302020204030204" pitchFamily="34" charset="0"/>
                <a:ea typeface="Times New Roman" panose="02020603050405020304" pitchFamily="18" charset="0"/>
              </a:rPr>
              <a:t>. “Artificial Cornea Transplantation.” </a:t>
            </a:r>
            <a:r>
              <a:rPr lang="en-US" sz="1000" i="1" dirty="0">
                <a:effectLst/>
                <a:latin typeface="Calibri Light" panose="020F0302020204030204" pitchFamily="34" charset="0"/>
                <a:ea typeface="Times New Roman" panose="02020603050405020304" pitchFamily="18" charset="0"/>
              </a:rPr>
              <a:t>PubMed</a:t>
            </a:r>
            <a:r>
              <a:rPr lang="en-US" sz="1000" dirty="0">
                <a:effectLst/>
                <a:latin typeface="Calibri Light" panose="020F0302020204030204" pitchFamily="34" charset="0"/>
                <a:ea typeface="Times New Roman" panose="02020603050405020304" pitchFamily="18" charset="0"/>
              </a:rPr>
              <a:t>, </a:t>
            </a:r>
            <a:r>
              <a:rPr lang="en-US" sz="1000" dirty="0" err="1">
                <a:effectLst/>
                <a:latin typeface="Calibri Light" panose="020F0302020204030204" pitchFamily="34" charset="0"/>
                <a:ea typeface="Times New Roman" panose="02020603050405020304" pitchFamily="18" charset="0"/>
              </a:rPr>
              <a:t>StatPearls</a:t>
            </a:r>
            <a:r>
              <a:rPr lang="en-US" sz="1000" dirty="0">
                <a:effectLst/>
                <a:latin typeface="Calibri Light" panose="020F0302020204030204" pitchFamily="34" charset="0"/>
                <a:ea typeface="Times New Roman" panose="02020603050405020304" pitchFamily="18" charset="0"/>
              </a:rPr>
              <a:t> Publishing, 2021, pubmed.ncbi.nlm.nih.gov/33760451/. Accessed 2 Nov. 2021.</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err="1">
                <a:effectLst/>
                <a:latin typeface="Calibri Light" panose="020F0302020204030204" pitchFamily="34" charset="0"/>
                <a:ea typeface="Times New Roman" panose="02020603050405020304" pitchFamily="18" charset="0"/>
              </a:rPr>
              <a:t>Gholampour</a:t>
            </a:r>
            <a:r>
              <a:rPr lang="en-US" sz="1000" dirty="0">
                <a:effectLst/>
                <a:latin typeface="Calibri Light" panose="020F0302020204030204" pitchFamily="34" charset="0"/>
                <a:ea typeface="Times New Roman" panose="02020603050405020304" pitchFamily="18" charset="0"/>
              </a:rPr>
              <a:t>, </a:t>
            </a:r>
            <a:r>
              <a:rPr lang="en-US" sz="1000" dirty="0" err="1">
                <a:effectLst/>
                <a:latin typeface="Calibri Light" panose="020F0302020204030204" pitchFamily="34" charset="0"/>
                <a:ea typeface="Times New Roman" panose="02020603050405020304" pitchFamily="18" charset="0"/>
              </a:rPr>
              <a:t>AhmadReza</a:t>
            </a:r>
            <a:r>
              <a:rPr lang="en-US" sz="1000" dirty="0">
                <a:effectLst/>
                <a:latin typeface="Calibri Light" panose="020F0302020204030204" pitchFamily="34" charset="0"/>
                <a:ea typeface="Times New Roman" panose="02020603050405020304" pitchFamily="18" charset="0"/>
              </a:rPr>
              <a:t>, and Hossein Jamali. “Indications and Surgical Techniques for Corneal Transplantation at a Tertiary Referral Center.” </a:t>
            </a:r>
            <a:r>
              <a:rPr lang="en-US" sz="1000" i="1" dirty="0">
                <a:effectLst/>
                <a:latin typeface="Calibri Light" panose="020F0302020204030204" pitchFamily="34" charset="0"/>
                <a:ea typeface="Times New Roman" panose="02020603050405020304" pitchFamily="18" charset="0"/>
              </a:rPr>
              <a:t>Journal of Ophthalmic and Vision Research</a:t>
            </a:r>
            <a:r>
              <a:rPr lang="en-US" sz="1000" dirty="0">
                <a:effectLst/>
                <a:latin typeface="Calibri Light" panose="020F0302020204030204" pitchFamily="34" charset="0"/>
                <a:ea typeface="Times New Roman" panose="02020603050405020304" pitchFamily="18" charset="0"/>
              </a:rPr>
              <a:t>, vol. 14, no. 2, 2019, p. 125, https://doi.org/10.4103/jovr.jovr_92_18.</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Hamilton, Kirsten E., and David C. Pye. “Young’s Modulus in Normal Corneas and the Effect on Applanation Tonometry.” </a:t>
            </a:r>
            <a:r>
              <a:rPr lang="en-US" sz="1000" i="1" dirty="0">
                <a:effectLst/>
                <a:latin typeface="Calibri Light" panose="020F0302020204030204" pitchFamily="34" charset="0"/>
                <a:ea typeface="Times New Roman" panose="02020603050405020304" pitchFamily="18" charset="0"/>
              </a:rPr>
              <a:t>Optometry and Vision Science</a:t>
            </a:r>
            <a:r>
              <a:rPr lang="en-US" sz="1000" dirty="0">
                <a:effectLst/>
                <a:latin typeface="Calibri Light" panose="020F0302020204030204" pitchFamily="34" charset="0"/>
                <a:ea typeface="Times New Roman" panose="02020603050405020304" pitchFamily="18" charset="0"/>
              </a:rPr>
              <a:t>, vol. 85, no. 6, June 2008, pp. 445–50, https://doi.org/10.1097/OPX.0b013e3181783a70.</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Holland, </a:t>
            </a:r>
            <a:r>
              <a:rPr lang="en-US" sz="1000" dirty="0" err="1">
                <a:effectLst/>
                <a:latin typeface="Calibri Light" panose="020F0302020204030204" pitchFamily="34" charset="0"/>
                <a:ea typeface="Times New Roman" panose="02020603050405020304" pitchFamily="18" charset="0"/>
              </a:rPr>
              <a:t>Gráinne</a:t>
            </a:r>
            <a:r>
              <a:rPr lang="en-US" sz="1000" dirty="0">
                <a:effectLst/>
                <a:latin typeface="Calibri Light" panose="020F0302020204030204" pitchFamily="34" charset="0"/>
                <a:ea typeface="Times New Roman" panose="02020603050405020304" pitchFamily="18" charset="0"/>
              </a:rPr>
              <a:t>, et al. “Artificial Cornea: Past, Current, and Future Directions.” </a:t>
            </a:r>
            <a:r>
              <a:rPr lang="en-US" sz="1000" i="1" dirty="0">
                <a:effectLst/>
                <a:latin typeface="Calibri Light" panose="020F0302020204030204" pitchFamily="34" charset="0"/>
                <a:ea typeface="Times New Roman" panose="02020603050405020304" pitchFamily="18" charset="0"/>
              </a:rPr>
              <a:t>Frontiers in Medicine</a:t>
            </a:r>
            <a:r>
              <a:rPr lang="en-US" sz="1000" dirty="0">
                <a:effectLst/>
                <a:latin typeface="Calibri Light" panose="020F0302020204030204" pitchFamily="34" charset="0"/>
                <a:ea typeface="Times New Roman" panose="02020603050405020304" pitchFamily="18" charset="0"/>
              </a:rPr>
              <a:t>, vol. 8, 12 Nov. 2021, 10.3389/fmed.2021.770780. Accessed 19 Oct. 2022.</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Lee, Hyun Jong, et al. “Bio‐Orthogonally Crosslinked, in Situ Forming Corneal Stromal Tissue Substitute.” </a:t>
            </a:r>
            <a:r>
              <a:rPr lang="en-US" sz="1000" i="1" dirty="0">
                <a:effectLst/>
                <a:latin typeface="Calibri Light" panose="020F0302020204030204" pitchFamily="34" charset="0"/>
                <a:ea typeface="Times New Roman" panose="02020603050405020304" pitchFamily="18" charset="0"/>
              </a:rPr>
              <a:t>Advanced Healthcare Materials</a:t>
            </a:r>
            <a:r>
              <a:rPr lang="en-US" sz="1000" dirty="0">
                <a:effectLst/>
                <a:latin typeface="Calibri Light" panose="020F0302020204030204" pitchFamily="34" charset="0"/>
                <a:ea typeface="Times New Roman" panose="02020603050405020304" pitchFamily="18" charset="0"/>
              </a:rPr>
              <a:t>, vol. 7, no. 19, 14 Aug. 2018, p. 1800560, 10.1002/adhm.201800560. Accessed 31 Oct. 2021.</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err="1">
                <a:effectLst/>
                <a:latin typeface="Calibri Light" panose="020F0302020204030204" pitchFamily="34" charset="0"/>
                <a:ea typeface="Times New Roman" panose="02020603050405020304" pitchFamily="18" charset="0"/>
              </a:rPr>
              <a:t>Martola</a:t>
            </a:r>
            <a:r>
              <a:rPr lang="en-US" sz="1000" dirty="0">
                <a:effectLst/>
                <a:latin typeface="Calibri Light" panose="020F0302020204030204" pitchFamily="34" charset="0"/>
                <a:ea typeface="Times New Roman" panose="02020603050405020304" pitchFamily="18" charset="0"/>
              </a:rPr>
              <a:t>, </a:t>
            </a:r>
            <a:r>
              <a:rPr lang="en-US" sz="1000" dirty="0" err="1">
                <a:effectLst/>
                <a:latin typeface="Calibri Light" panose="020F0302020204030204" pitchFamily="34" charset="0"/>
                <a:ea typeface="Times New Roman" panose="02020603050405020304" pitchFamily="18" charset="0"/>
              </a:rPr>
              <a:t>Eeva-Liisa</a:t>
            </a:r>
            <a:r>
              <a:rPr lang="en-US" sz="1000" dirty="0">
                <a:effectLst/>
                <a:latin typeface="Calibri Light" panose="020F0302020204030204" pitchFamily="34" charset="0"/>
                <a:ea typeface="Times New Roman" panose="02020603050405020304" pitchFamily="18" charset="0"/>
              </a:rPr>
              <a:t>. “Central and Peripheral Corneal Thickness.” </a:t>
            </a:r>
            <a:r>
              <a:rPr lang="en-US" sz="1000" i="1" dirty="0">
                <a:effectLst/>
                <a:latin typeface="Calibri Light" panose="020F0302020204030204" pitchFamily="34" charset="0"/>
                <a:ea typeface="Times New Roman" panose="02020603050405020304" pitchFamily="18" charset="0"/>
              </a:rPr>
              <a:t>Archives of Ophthalmology</a:t>
            </a:r>
            <a:r>
              <a:rPr lang="en-US" sz="1000" dirty="0">
                <a:effectLst/>
                <a:latin typeface="Calibri Light" panose="020F0302020204030204" pitchFamily="34" charset="0"/>
                <a:ea typeface="Times New Roman" panose="02020603050405020304" pitchFamily="18" charset="0"/>
              </a:rPr>
              <a:t>, vol. 79, no. 1, Jan. 1968, p. 28, https://doi.org/10.1001/archopht.1968.03850040030009.</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err="1">
                <a:effectLst/>
                <a:latin typeface="Calibri Light" panose="020F0302020204030204" pitchFamily="34" charset="0"/>
                <a:ea typeface="Times New Roman" panose="02020603050405020304" pitchFamily="18" charset="0"/>
              </a:rPr>
              <a:t>McAlinden</a:t>
            </a:r>
            <a:r>
              <a:rPr lang="en-US" sz="1000" dirty="0">
                <a:effectLst/>
                <a:latin typeface="Calibri Light" panose="020F0302020204030204" pitchFamily="34" charset="0"/>
                <a:ea typeface="Times New Roman" panose="02020603050405020304" pitchFamily="18" charset="0"/>
              </a:rPr>
              <a:t>, Colm. “Corneal Refractive Surgery: Past to Present.” </a:t>
            </a:r>
            <a:r>
              <a:rPr lang="en-US" sz="1000" i="1" dirty="0">
                <a:effectLst/>
                <a:latin typeface="Calibri Light" panose="020F0302020204030204" pitchFamily="34" charset="0"/>
                <a:ea typeface="Times New Roman" panose="02020603050405020304" pitchFamily="18" charset="0"/>
              </a:rPr>
              <a:t>Clinical and Experimental Optometry</a:t>
            </a:r>
            <a:r>
              <a:rPr lang="en-US" sz="1000" dirty="0">
                <a:effectLst/>
                <a:latin typeface="Calibri Light" panose="020F0302020204030204" pitchFamily="34" charset="0"/>
                <a:ea typeface="Times New Roman" panose="02020603050405020304" pitchFamily="18" charset="0"/>
              </a:rPr>
              <a:t>, vol. 95, no. 4, June 2012, pp. 386–98, https://doi.org/10.1111/j.1444-0938.2012.00761.x.</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McGhee, Charles NJ, et al. “A Brief History of Corneal Transplantation: From Ancient to Modern.” </a:t>
            </a:r>
            <a:r>
              <a:rPr lang="en-US" sz="1000" i="1" dirty="0">
                <a:effectLst/>
                <a:latin typeface="Calibri Light" panose="020F0302020204030204" pitchFamily="34" charset="0"/>
                <a:ea typeface="Times New Roman" panose="02020603050405020304" pitchFamily="18" charset="0"/>
              </a:rPr>
              <a:t>Oman Journal of Ophthalmology</a:t>
            </a:r>
            <a:r>
              <a:rPr lang="en-US" sz="1000" dirty="0">
                <a:effectLst/>
                <a:latin typeface="Calibri Light" panose="020F0302020204030204" pitchFamily="34" charset="0"/>
                <a:ea typeface="Times New Roman" panose="02020603050405020304" pitchFamily="18" charset="0"/>
              </a:rPr>
              <a:t>, vol. 6, no. 4, 2013, p. 12, 10.4103/0974-620x.122289.</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Mori, Daniel N., et al. “Inflammatory Triggers of Acute Rejection of Organ Allografts.” </a:t>
            </a:r>
            <a:r>
              <a:rPr lang="en-US" sz="1000" i="1" dirty="0">
                <a:effectLst/>
                <a:latin typeface="Calibri Light" panose="020F0302020204030204" pitchFamily="34" charset="0"/>
                <a:ea typeface="Times New Roman" panose="02020603050405020304" pitchFamily="18" charset="0"/>
              </a:rPr>
              <a:t>Immunological Reviews</a:t>
            </a:r>
            <a:r>
              <a:rPr lang="en-US" sz="1000" dirty="0">
                <a:effectLst/>
                <a:latin typeface="Calibri Light" panose="020F0302020204030204" pitchFamily="34" charset="0"/>
                <a:ea typeface="Times New Roman" panose="02020603050405020304" pitchFamily="18" charset="0"/>
              </a:rPr>
              <a:t>, vol. 258, no. 1, 11 Feb. 2014, pp. 132–144, 10.1111/imr.12146. Accessed 22 Jan. 2021.</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Nair, Ashwin, and </a:t>
            </a:r>
            <a:r>
              <a:rPr lang="en-US" sz="1000" dirty="0" err="1">
                <a:effectLst/>
                <a:latin typeface="Calibri Light" panose="020F0302020204030204" pitchFamily="34" charset="0"/>
                <a:ea typeface="Times New Roman" panose="02020603050405020304" pitchFamily="18" charset="0"/>
              </a:rPr>
              <a:t>Liping</a:t>
            </a:r>
            <a:r>
              <a:rPr lang="en-US" sz="1000" dirty="0">
                <a:effectLst/>
                <a:latin typeface="Calibri Light" panose="020F0302020204030204" pitchFamily="34" charset="0"/>
                <a:ea typeface="Times New Roman" panose="02020603050405020304" pitchFamily="18" charset="0"/>
              </a:rPr>
              <a:t> Tang. “Influence of Scaffold Design on Host Immune and Stem Cell Responses.” </a:t>
            </a:r>
            <a:r>
              <a:rPr lang="en-US" sz="1000" i="1" dirty="0">
                <a:effectLst/>
                <a:latin typeface="Calibri Light" panose="020F0302020204030204" pitchFamily="34" charset="0"/>
                <a:ea typeface="Times New Roman" panose="02020603050405020304" pitchFamily="18" charset="0"/>
              </a:rPr>
              <a:t>Seminars in Immunology</a:t>
            </a:r>
            <a:r>
              <a:rPr lang="en-US" sz="1000" dirty="0">
                <a:effectLst/>
                <a:latin typeface="Calibri Light" panose="020F0302020204030204" pitchFamily="34" charset="0"/>
                <a:ea typeface="Times New Roman" panose="02020603050405020304" pitchFamily="18" charset="0"/>
              </a:rPr>
              <a:t>, vol. 29, 1 Feb. 2017, pp. 62–71, www.sciencedirect.com/science/article/pii/S1044532316300781?via%3Dihub, 10.1016/j.smim.2017.03.001. Accessed 18 Oct. 2022.</a:t>
            </a:r>
            <a:endParaRPr lang="en-US" sz="1000" dirty="0">
              <a:effectLst/>
              <a:latin typeface="Times New Roman" panose="02020603050405020304" pitchFamily="18" charset="0"/>
              <a:ea typeface="Times New Roman" panose="02020603050405020304" pitchFamily="18" charset="0"/>
            </a:endParaRPr>
          </a:p>
          <a:p>
            <a:pPr marL="457200" marR="0" indent="-457200">
              <a:lnSpc>
                <a:spcPct val="150000"/>
              </a:lnSpc>
              <a:spcBef>
                <a:spcPts val="0"/>
              </a:spcBef>
              <a:spcAft>
                <a:spcPts val="0"/>
              </a:spcAft>
            </a:pPr>
            <a:r>
              <a:rPr lang="en-US" sz="1000" dirty="0">
                <a:effectLst/>
                <a:latin typeface="Calibri Light" panose="020F0302020204030204" pitchFamily="34" charset="0"/>
                <a:ea typeface="Times New Roman" panose="02020603050405020304" pitchFamily="18" charset="0"/>
              </a:rPr>
              <a:t>van den </a:t>
            </a:r>
            <a:r>
              <a:rPr lang="en-US" sz="1000" dirty="0" err="1">
                <a:effectLst/>
                <a:latin typeface="Calibri Light" panose="020F0302020204030204" pitchFamily="34" charset="0"/>
                <a:ea typeface="Times New Roman" panose="02020603050405020304" pitchFamily="18" charset="0"/>
              </a:rPr>
              <a:t>Biggelaar</a:t>
            </a:r>
            <a:r>
              <a:rPr lang="en-US" sz="1000" dirty="0">
                <a:effectLst/>
                <a:latin typeface="Calibri Light" panose="020F0302020204030204" pitchFamily="34" charset="0"/>
                <a:ea typeface="Times New Roman" panose="02020603050405020304" pitchFamily="18" charset="0"/>
              </a:rPr>
              <a:t>, Frank J. H. M., et al. “Economic Evaluation of Deep Anterior Lamellar Keratoplasty versus Penetrating Keratoplasty in the Netherlands.” </a:t>
            </a:r>
            <a:r>
              <a:rPr lang="en-US" sz="1000" i="1" dirty="0">
                <a:effectLst/>
                <a:latin typeface="Calibri Light" panose="020F0302020204030204" pitchFamily="34" charset="0"/>
                <a:ea typeface="Times New Roman" panose="02020603050405020304" pitchFamily="18" charset="0"/>
              </a:rPr>
              <a:t>American Journal of Ophthalmology</a:t>
            </a:r>
            <a:r>
              <a:rPr lang="en-US" sz="1000" dirty="0">
                <a:effectLst/>
                <a:latin typeface="Calibri Light" panose="020F0302020204030204" pitchFamily="34" charset="0"/>
                <a:ea typeface="Times New Roman" panose="02020603050405020304" pitchFamily="18" charset="0"/>
              </a:rPr>
              <a:t>, vol. 151, no. 3, Mar. 2011, pp. 449-459.e2, https://doi.org/10.1016/j.ajo.2010.09.012.</a:t>
            </a:r>
            <a:endParaRPr lang="en-US" sz="1000" dirty="0">
              <a:effectLst/>
              <a:latin typeface="Times New Roman" panose="02020603050405020304" pitchFamily="18" charset="0"/>
              <a:ea typeface="Times New Roman" panose="02020603050405020304" pitchFamily="18" charset="0"/>
            </a:endParaRPr>
          </a:p>
          <a:p>
            <a:pPr marL="0" indent="0">
              <a:buNone/>
            </a:pPr>
            <a:endParaRPr lang="en-US" sz="600" dirty="0"/>
          </a:p>
        </p:txBody>
      </p:sp>
    </p:spTree>
    <p:extLst>
      <p:ext uri="{BB962C8B-B14F-4D97-AF65-F5344CB8AC3E}">
        <p14:creationId xmlns:p14="http://schemas.microsoft.com/office/powerpoint/2010/main" val="1265861928"/>
      </p:ext>
    </p:extLst>
  </p:cSld>
  <p:clrMapOvr>
    <a:masterClrMapping/>
  </p:clrMapOvr>
  <mc:AlternateContent xmlns:mc="http://schemas.openxmlformats.org/markup-compatibility/2006">
    <mc:Choice xmlns:p14="http://schemas.microsoft.com/office/powerpoint/2010/main" Requires="p14">
      <p:transition spd="med" p14:dur="700" advTm="1673">
        <p:fade/>
      </p:transition>
    </mc:Choice>
    <mc:Fallback>
      <p:transition spd="med" advTm="16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2.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84</TotalTime>
  <Words>1681</Words>
  <Application>Microsoft Office PowerPoint</Application>
  <PresentationFormat>Custom</PresentationFormat>
  <Paragraphs>68</Paragraphs>
  <Slides>6</Slides>
  <Notes>3</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Times New Roman</vt:lpstr>
      <vt:lpstr>Tech 16x9</vt:lpstr>
      <vt:lpstr>In Situ-Forming Corneal Transplants</vt:lpstr>
      <vt:lpstr>Problem Statement</vt:lpstr>
      <vt:lpstr>Design Criteria</vt:lpstr>
      <vt:lpstr>Solution Landscape – BIOKOP I8</vt:lpstr>
      <vt:lpstr>Validation and Verification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 Situ-Forming Corneal Transplants</dc:title>
  <dc:creator>Cameron, Allyson G. (NSBC)</dc:creator>
  <cp:lastModifiedBy>Cameron, Allyson G. (NSBC)</cp:lastModifiedBy>
  <cp:revision>1</cp:revision>
  <dcterms:created xsi:type="dcterms:W3CDTF">2022-12-06T20:21:03Z</dcterms:created>
  <dcterms:modified xsi:type="dcterms:W3CDTF">2022-12-06T21:45:51Z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